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8" r:id="rId4"/>
    <p:sldMasterId id="2147483775" r:id="rId5"/>
  </p:sldMasterIdLst>
  <p:notesMasterIdLst>
    <p:notesMasterId r:id="rId15"/>
  </p:notesMasterIdLst>
  <p:handoutMasterIdLst>
    <p:handoutMasterId r:id="rId16"/>
  </p:handoutMasterIdLst>
  <p:sldIdLst>
    <p:sldId id="278" r:id="rId6"/>
    <p:sldId id="295" r:id="rId7"/>
    <p:sldId id="353" r:id="rId8"/>
    <p:sldId id="356" r:id="rId9"/>
    <p:sldId id="355" r:id="rId10"/>
    <p:sldId id="354" r:id="rId11"/>
    <p:sldId id="343" r:id="rId12"/>
    <p:sldId id="357" r:id="rId13"/>
    <p:sldId id="34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orient="horz" pos="379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BM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4A72"/>
    <a:srgbClr val="001934"/>
    <a:srgbClr val="00649D"/>
    <a:srgbClr val="C2C0F0"/>
    <a:srgbClr val="BFDF95"/>
    <a:srgbClr val="8CC63F"/>
    <a:srgbClr val="E9837E"/>
    <a:srgbClr val="000000"/>
    <a:srgbClr val="0037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0" autoAdjust="0"/>
    <p:restoredTop sz="93995" autoAdjust="0"/>
  </p:normalViewPr>
  <p:slideViewPr>
    <p:cSldViewPr snapToGrid="0">
      <p:cViewPr varScale="1">
        <p:scale>
          <a:sx n="90" d="100"/>
          <a:sy n="90" d="100"/>
        </p:scale>
        <p:origin x="1518" y="78"/>
      </p:cViewPr>
      <p:guideLst>
        <p:guide orient="horz" pos="912"/>
        <p:guide orient="horz" pos="3792"/>
        <p:guide pos="576"/>
        <p:guide pos="56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8FEF99-22F2-4DC0-B93E-79B0C457A006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4BFF049-BEEB-48C1-B271-8492DEC217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34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023DCF-1493-4639-84CE-7DDA5E9BEBB9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AA9EDF-C4E9-490D-BEDB-016E68829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575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1D2102-BE61-4479-A8A3-B6559D298290}" type="slidenum"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3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note.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9EDF-C4E9-490D-BEDB-016E6882972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68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3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3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CDDA753-EECC-4ECF-9A57-7A0D98A1387C}" type="slidenum">
              <a:rPr lang="en-US" altLang="en-US" sz="1300">
                <a:latin typeface="Calibri" panose="020F0502020204030204" pitchFamily="34" charset="0"/>
              </a:rPr>
              <a:pPr algn="r"/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4419600"/>
            <a:ext cx="4727575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30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D955-7E88-4DB0-AE38-880306AF36EA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BD30EB-7DB1-4662-8909-3D3BC54B51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03"/>
            <a:ext cx="79248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0E71-E3D4-4F3C-9BFE-BD567F17AC06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1E7D7-D049-4A7B-8643-BF9D74E050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/>
        </p:nvSpPr>
        <p:spPr bwMode="auto">
          <a:xfrm>
            <a:off x="6619875" y="6397628"/>
            <a:ext cx="23229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ctr"/>
          <a:lstStyle>
            <a:lvl1pPr>
              <a:defRPr sz="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/>
              <a:t>© 2014 IBM Corporation</a:t>
            </a:r>
          </a:p>
        </p:txBody>
      </p:sp>
      <p:pic>
        <p:nvPicPr>
          <p:cNvPr id="3" name="Picture 3" descr="E:\new sc template_not for summit\Smarter_Commerce_wordmark_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9" y="396875"/>
            <a:ext cx="159424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blue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85753"/>
            <a:ext cx="5857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4078" y="608013"/>
            <a:ext cx="85867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228600" tIns="114300" rIns="228600" bIns="1143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" y="6397628"/>
            <a:ext cx="915591" cy="46037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476C5B6-732B-4295-B9D3-1648A5B17ED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1"/>
          </p:nvPr>
        </p:nvSpPr>
        <p:spPr>
          <a:xfrm>
            <a:off x="915592" y="6397628"/>
            <a:ext cx="1613297" cy="46037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BAB437-7584-480E-B33F-FE8AD3A13CA3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6619875" y="6397628"/>
            <a:ext cx="23229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ctr"/>
          <a:lstStyle>
            <a:lvl1pPr>
              <a:defRPr sz="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/>
              <a:t>© 2014 IBM Corporation</a:t>
            </a:r>
          </a:p>
        </p:txBody>
      </p:sp>
      <p:pic>
        <p:nvPicPr>
          <p:cNvPr id="9" name="Picture 3" descr="E:\new sc template_not for summit\Smarter_Commerce_wordmark_black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9" y="396875"/>
            <a:ext cx="159424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lue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85753"/>
            <a:ext cx="5857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 userDrawn="1"/>
        </p:nvSpPr>
        <p:spPr bwMode="auto">
          <a:xfrm flipV="1">
            <a:off x="244078" y="608013"/>
            <a:ext cx="85867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228600" tIns="114300" rIns="228600" bIns="1143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38200" y="2133604"/>
            <a:ext cx="5105400" cy="2152651"/>
          </a:xfrm>
        </p:spPr>
        <p:txBody>
          <a:bodyPr anchor="b"/>
          <a:lstStyle>
            <a:lvl1pPr>
              <a:lnSpc>
                <a:spcPts val="5867"/>
              </a:lnSpc>
              <a:defRPr sz="5867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12"/>
            <a:ext cx="5105400" cy="990601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2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1670-5E1F-4D79-9D2B-FFA706E79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95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00A09E"/>
                </a:solidFill>
              </a:defRPr>
            </a:lvl1pPr>
            <a:lvl2pPr>
              <a:buClrTx/>
              <a:defRPr>
                <a:solidFill>
                  <a:srgbClr val="00A09E"/>
                </a:solidFill>
              </a:defRPr>
            </a:lvl2pPr>
            <a:lvl3pPr>
              <a:buClrTx/>
              <a:defRPr>
                <a:solidFill>
                  <a:srgbClr val="00A09E"/>
                </a:solidFill>
              </a:defRPr>
            </a:lvl3pPr>
            <a:lvl4pPr>
              <a:buClrTx/>
              <a:defRPr>
                <a:solidFill>
                  <a:srgbClr val="00A09E"/>
                </a:solidFill>
              </a:defRPr>
            </a:lvl4pPr>
            <a:lvl5pPr>
              <a:buClrTx/>
              <a:defRPr>
                <a:solidFill>
                  <a:srgbClr val="00A09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76FC-7946-8E45-8C13-DA087E7C1E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72138" y="6404367"/>
            <a:ext cx="3848110" cy="4429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74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76FC-7946-8E45-8C13-DA087E7C1E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72138" y="6424057"/>
            <a:ext cx="3848110" cy="4429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OMS Technical Overview</a:t>
            </a:r>
          </a:p>
        </p:txBody>
      </p:sp>
    </p:spTree>
    <p:extLst>
      <p:ext uri="{BB962C8B-B14F-4D97-AF65-F5344CB8AC3E}">
        <p14:creationId xmlns:p14="http://schemas.microsoft.com/office/powerpoint/2010/main" val="91835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76FC-7946-8E45-8C13-DA087E7C1E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72138" y="6424057"/>
            <a:ext cx="3848110" cy="4429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OMS Technical Overview</a:t>
            </a:r>
          </a:p>
        </p:txBody>
      </p:sp>
    </p:spTree>
    <p:extLst>
      <p:ext uri="{BB962C8B-B14F-4D97-AF65-F5344CB8AC3E}">
        <p14:creationId xmlns:p14="http://schemas.microsoft.com/office/powerpoint/2010/main" val="86470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D955-7E88-4DB0-AE38-880306AF36EA}" type="datetime1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FBD30EB-7DB1-4662-8909-3D3BC54B5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88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4648200" cy="2350008"/>
          </a:xfrm>
          <a:effectLst/>
        </p:spPr>
        <p:txBody>
          <a:bodyPr/>
          <a:lstStyle>
            <a:lvl1pPr marL="0" algn="l" defTabSz="914377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3600" b="1" kern="1200" cap="none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F4BB55-5822-4E6F-904E-224313D151F4}" type="datetime1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E15B16-BE0A-4BEA-BD3E-95B25DB2AE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>
      <p:ext uri="{BB962C8B-B14F-4D97-AF65-F5344CB8AC3E}">
        <p14:creationId xmlns:p14="http://schemas.microsoft.com/office/powerpoint/2010/main" val="159533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03"/>
            <a:ext cx="79248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0E71-E3D4-4F3C-9BFE-BD567F17AC06}" type="datetime1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1E7D7-D049-4A7B-8643-BF9D74E05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0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4648200" cy="2350008"/>
          </a:xfrm>
          <a:effectLst/>
        </p:spPr>
        <p:txBody>
          <a:bodyPr/>
          <a:lstStyle>
            <a:lvl1pPr marL="0" algn="l" defTabSz="914377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lang="en-US" sz="3600" b="1" kern="1200" cap="none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CF4BB55-5822-4E6F-904E-224313D151F4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E15B16-BE0A-4BEA-BD3E-95B25DB2AE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 bwMode="auto">
          <a:xfrm>
            <a:off x="6619875" y="6397628"/>
            <a:ext cx="232291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 anchor="ctr"/>
          <a:lstStyle>
            <a:lvl1pPr>
              <a:defRPr sz="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/>
              <a:t>© 2014 IBM Corporation</a:t>
            </a:r>
          </a:p>
        </p:txBody>
      </p:sp>
      <p:pic>
        <p:nvPicPr>
          <p:cNvPr id="3" name="Picture 3" descr="E:\new sc template_not for summit\Smarter_Commerce_wordmark_black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9" y="396875"/>
            <a:ext cx="1594247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blue-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85753"/>
            <a:ext cx="5857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 flipV="1">
            <a:off x="244078" y="608013"/>
            <a:ext cx="858678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228600" tIns="114300" rIns="228600" bIns="1143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" y="6397628"/>
            <a:ext cx="915591" cy="46037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A476C5B6-732B-4295-B9D3-1648A5B17E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1"/>
          </p:nvPr>
        </p:nvSpPr>
        <p:spPr>
          <a:xfrm>
            <a:off x="915592" y="6397628"/>
            <a:ext cx="1613297" cy="46037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BAB437-7584-480E-B33F-FE8AD3A13CA3}" type="datetime1">
              <a:rPr lang="en-US"/>
              <a:pPr>
                <a:defRPr/>
              </a:pPr>
              <a:t>8/29/2019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4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028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407B66-50F5-420B-A686-89C207358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460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4648200" cy="2350008"/>
          </a:xfrm>
          <a:effectLst/>
        </p:spPr>
        <p:txBody>
          <a:bodyPr/>
          <a:lstStyle>
            <a:lvl1pPr marL="0" algn="l" defTabSz="1219140" rtl="0" eaLnBrk="1" latinLnBrk="0" hangingPunct="1">
              <a:lnSpc>
                <a:spcPts val="5867"/>
              </a:lnSpc>
              <a:spcBef>
                <a:spcPct val="0"/>
              </a:spcBef>
              <a:buNone/>
              <a:defRPr lang="en-US" sz="4800" b="1" kern="1200" cap="none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CCE43F-7D81-40CE-A166-4D9FA7C850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>
      <p:ext uri="{BB962C8B-B14F-4D97-AF65-F5344CB8AC3E}">
        <p14:creationId xmlns:p14="http://schemas.microsoft.com/office/powerpoint/2010/main" val="938954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C7A39-9158-4046-A3DE-5D113325B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>
      <p:ext uri="{BB962C8B-B14F-4D97-AF65-F5344CB8AC3E}">
        <p14:creationId xmlns:p14="http://schemas.microsoft.com/office/powerpoint/2010/main" val="2080016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12"/>
            <a:ext cx="79248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5C537-E0B9-434C-B5F2-67A09ADE2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152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 userDrawn="1"/>
        </p:nvSpPr>
        <p:spPr bwMode="auto">
          <a:xfrm flipV="1">
            <a:off x="244080" y="608013"/>
            <a:ext cx="858797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304800" tIns="152400" rIns="304800" bIns="152400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7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BB1468"/>
                </a:solidFill>
              </a:defRPr>
            </a:lvl1pPr>
            <a:lvl2pPr>
              <a:buClrTx/>
              <a:defRPr>
                <a:solidFill>
                  <a:srgbClr val="BB1468"/>
                </a:solidFill>
              </a:defRPr>
            </a:lvl2pPr>
            <a:lvl3pPr>
              <a:buClrTx/>
              <a:defRPr>
                <a:solidFill>
                  <a:srgbClr val="BB1468"/>
                </a:solidFill>
              </a:defRPr>
            </a:lvl3pPr>
            <a:lvl4pPr>
              <a:buClrTx/>
              <a:defRPr>
                <a:solidFill>
                  <a:srgbClr val="BB1468"/>
                </a:solidFill>
              </a:defRPr>
            </a:lvl4pPr>
            <a:lvl5pPr>
              <a:buClrTx/>
              <a:defRPr>
                <a:solidFill>
                  <a:srgbClr val="BB146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27355" y="6439965"/>
            <a:ext cx="3848110" cy="442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DAF28D-F838-48E9-9CD1-4773B8EFA8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72400" y="5664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>
      <p:ext uri="{BB962C8B-B14F-4D97-AF65-F5344CB8AC3E}">
        <p14:creationId xmlns:p14="http://schemas.microsoft.com/office/powerpoint/2010/main" val="4056373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BB1468"/>
                </a:solidFill>
              </a:defRPr>
            </a:lvl1pPr>
            <a:lvl2pPr>
              <a:buClrTx/>
              <a:defRPr>
                <a:solidFill>
                  <a:srgbClr val="BB1468"/>
                </a:solidFill>
              </a:defRPr>
            </a:lvl2pPr>
            <a:lvl3pPr>
              <a:buClrTx/>
              <a:defRPr>
                <a:solidFill>
                  <a:srgbClr val="BB1468"/>
                </a:solidFill>
              </a:defRPr>
            </a:lvl3pPr>
            <a:lvl4pPr>
              <a:buClrTx/>
              <a:defRPr>
                <a:solidFill>
                  <a:srgbClr val="BB1468"/>
                </a:solidFill>
              </a:defRPr>
            </a:lvl4pPr>
            <a:lvl5pPr>
              <a:buClrTx/>
              <a:defRPr>
                <a:solidFill>
                  <a:srgbClr val="BB146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27355" y="6439965"/>
            <a:ext cx="3848110" cy="442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6C2D0D8-2820-4877-941B-08BBB3177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967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38200" y="2133604"/>
            <a:ext cx="5105400" cy="2152651"/>
          </a:xfrm>
        </p:spPr>
        <p:txBody>
          <a:bodyPr anchor="b"/>
          <a:lstStyle>
            <a:lvl1pPr>
              <a:lnSpc>
                <a:spcPts val="5867"/>
              </a:lnSpc>
              <a:defRPr sz="5867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12"/>
            <a:ext cx="5105400" cy="990601"/>
          </a:xfrm>
        </p:spPr>
        <p:txBody>
          <a:bodyPr/>
          <a:lstStyle>
            <a:lvl1pPr marL="0" indent="0" algn="l">
              <a:buNone/>
              <a:defRPr sz="3200" b="0">
                <a:solidFill>
                  <a:schemeClr val="bg2"/>
                </a:solidFill>
                <a:effectLst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F1670-5E1F-4D79-9D2B-FFA706E79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597025"/>
            <a:ext cx="3782568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75632" y="1597033"/>
            <a:ext cx="3782568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79DC3-038A-4A70-ADFC-DFB43856AC9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D72B51F-B187-4FD3-B942-72BE33DA2F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407B66-50F5-420B-A686-89C207358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19400"/>
            <a:ext cx="4648200" cy="2350008"/>
          </a:xfrm>
          <a:effectLst/>
        </p:spPr>
        <p:txBody>
          <a:bodyPr/>
          <a:lstStyle>
            <a:lvl1pPr marL="0" algn="l" defTabSz="1219140" rtl="0" eaLnBrk="1" latinLnBrk="0" hangingPunct="1">
              <a:lnSpc>
                <a:spcPts val="5867"/>
              </a:lnSpc>
              <a:spcBef>
                <a:spcPct val="0"/>
              </a:spcBef>
              <a:buNone/>
              <a:defRPr lang="en-US" sz="4800" b="1" kern="1200" cap="none" dirty="0" smtClean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CCE43F-7D81-40CE-A166-4D9FA7C850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597025"/>
            <a:ext cx="3782568" cy="3429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75632" y="1597037"/>
            <a:ext cx="3782568" cy="3432175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323F87-B96B-44F1-A6BB-51F1D26D3B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4780360" y="520700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6026"/>
            <a:ext cx="3886200" cy="639763"/>
          </a:xfrm>
        </p:spPr>
        <p:txBody>
          <a:bodyPr anchor="ctr"/>
          <a:lstStyle>
            <a:lvl1pPr marL="0" indent="0">
              <a:buNone/>
              <a:defRPr sz="2933" b="0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" y="2295657"/>
            <a:ext cx="3889818" cy="357175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86026"/>
            <a:ext cx="3886200" cy="639763"/>
          </a:xfrm>
        </p:spPr>
        <p:txBody>
          <a:bodyPr anchor="ctr"/>
          <a:lstStyle>
            <a:lvl1pPr marL="0" indent="0">
              <a:buNone/>
              <a:defRPr sz="2933" b="0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95657"/>
            <a:ext cx="3886200" cy="357175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5FCF9E-E7FC-4C14-A161-FA5EB58D97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2CED9-5BD7-4817-997A-F2C6B09CE6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1C7A39-9158-4046-A3DE-5D113325BE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1975"/>
            <a:ext cx="4648200" cy="4113028"/>
          </a:xfrm>
        </p:spPr>
        <p:txBody>
          <a:bodyPr anchor="ctr"/>
          <a:lstStyle>
            <a:lvl1pPr>
              <a:defRPr sz="3200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601975"/>
            <a:ext cx="2895600" cy="4113028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A1CBA-DC52-42C0-B6BE-036AB7617BE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465" y="1620536"/>
            <a:ext cx="7940749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14" y="4460799"/>
            <a:ext cx="7463613" cy="720804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1CF3C-1AD5-4190-BC34-32A49C17005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13"/>
            <a:ext cx="7924800" cy="3428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6B8D5-7A1A-4044-BA38-5EB62754C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12"/>
            <a:ext cx="7924800" cy="43434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5C537-E0B9-434C-B5F2-67A09ADE2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/>
          <p:cNvSpPr txBox="1"/>
          <p:nvPr/>
        </p:nvSpPr>
        <p:spPr>
          <a:xfrm>
            <a:off x="4780360" y="520701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86024"/>
            <a:ext cx="38862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" y="2295648"/>
            <a:ext cx="3889818" cy="3571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86024"/>
            <a:ext cx="38862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95648"/>
            <a:ext cx="3886200" cy="35717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8980D-F798-4458-8AA3-84E8309AFA5B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9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D16C8-5508-43C8-A762-E33A579EE5C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244080" y="608013"/>
            <a:ext cx="8587978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lIns="304800" tIns="152400" rIns="304800" bIns="152400"/>
          <a:lstStyle/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BB1468"/>
                </a:solidFill>
              </a:defRPr>
            </a:lvl1pPr>
            <a:lvl2pPr>
              <a:buClrTx/>
              <a:defRPr>
                <a:solidFill>
                  <a:srgbClr val="BB1468"/>
                </a:solidFill>
              </a:defRPr>
            </a:lvl2pPr>
            <a:lvl3pPr>
              <a:buClrTx/>
              <a:defRPr>
                <a:solidFill>
                  <a:srgbClr val="BB1468"/>
                </a:solidFill>
              </a:defRPr>
            </a:lvl3pPr>
            <a:lvl4pPr>
              <a:buClrTx/>
              <a:defRPr>
                <a:solidFill>
                  <a:srgbClr val="BB1468"/>
                </a:solidFill>
              </a:defRPr>
            </a:lvl4pPr>
            <a:lvl5pPr>
              <a:buClrTx/>
              <a:defRPr>
                <a:solidFill>
                  <a:srgbClr val="BB146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27355" y="6439965"/>
            <a:ext cx="3848110" cy="442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DAF28D-F838-48E9-9CD1-4773B8EFA8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72400" y="56642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rgbClr val="BB1468"/>
                </a:solidFill>
              </a:defRPr>
            </a:lvl1pPr>
            <a:lvl2pPr>
              <a:buClrTx/>
              <a:defRPr>
                <a:solidFill>
                  <a:srgbClr val="BB1468"/>
                </a:solidFill>
              </a:defRPr>
            </a:lvl2pPr>
            <a:lvl3pPr>
              <a:buClrTx/>
              <a:defRPr>
                <a:solidFill>
                  <a:srgbClr val="BB1468"/>
                </a:solidFill>
              </a:defRPr>
            </a:lvl3pPr>
            <a:lvl4pPr>
              <a:buClrTx/>
              <a:defRPr>
                <a:solidFill>
                  <a:srgbClr val="BB1468"/>
                </a:solidFill>
              </a:defRPr>
            </a:lvl4pPr>
            <a:lvl5pPr>
              <a:buClrTx/>
              <a:defRPr>
                <a:solidFill>
                  <a:srgbClr val="BB146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27355" y="6439965"/>
            <a:ext cx="3848110" cy="442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6C2D0D8-2820-4877-941B-08BBB3177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4"/>
            <a:ext cx="8915400" cy="498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267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95400"/>
            <a:ext cx="42672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42672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1393-1FC6-40E8-895A-F7005B37345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5ECE0-90C1-44AF-9703-D5F3FB3DC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64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A76B-1FAF-4876-9508-0E1F564C3A8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3A32B-C2C8-49DD-BCA7-3FC891030E5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1393-1FC6-40E8-895A-F7005B37345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5ECE0-90C1-44AF-9703-D5F3FB3DC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1972"/>
            <a:ext cx="4648200" cy="4113028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601972"/>
            <a:ext cx="2895600" cy="4113028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713D6-ED16-49F8-917E-02D2910CF0DF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FFB75-512A-4F74-A6EE-50310B3EAB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454" y="1620532"/>
            <a:ext cx="7940749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2" y="4460796"/>
            <a:ext cx="7463613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38A1B-7683-4ECA-9A43-B6FC5DC37326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8008F-E230-4E63-84B7-FFFA168F65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676409"/>
            <a:ext cx="7924800" cy="3428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27D1-9076-4E85-B8E0-CB8B36EF4015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3736-99E7-4511-B120-2708620D5D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NUL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457200"/>
            <a:ext cx="849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6002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6373816"/>
            <a:ext cx="1219200" cy="300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C06EE7B-4887-4777-8373-C383DA4D26A7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73816"/>
            <a:ext cx="3657600" cy="300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86516"/>
            <a:ext cx="914400" cy="249237"/>
          </a:xfrm>
          <a:prstGeom prst="rect">
            <a:avLst/>
          </a:prstGeom>
        </p:spPr>
        <p:txBody>
          <a:bodyPr vert="horz" wrap="square" lIns="91440" tIns="45720" rIns="91440" bIns="9144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F69"/>
                </a:solidFill>
                <a:latin typeface="Calibri" panose="020F0502020204030204" pitchFamily="34" charset="0"/>
              </a:defRPr>
            </a:lvl1pPr>
          </a:lstStyle>
          <a:p>
            <a:fld id="{C98DF133-DC69-4B56-A71C-2348D8E5E25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1031" name="Picture 9"/>
          <p:cNvPicPr preferRelativeResize="0">
            <a:picLocks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8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1638"/>
            <a:ext cx="8491538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85725"/>
            <a:ext cx="127992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123825"/>
            <a:ext cx="36552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85725"/>
            <a:ext cx="127992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123825"/>
            <a:ext cx="36552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34" y="538163"/>
            <a:ext cx="713067" cy="3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96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25" r:id="rId17"/>
    <p:sldLayoutId id="2147483734" r:id="rId18"/>
    <p:sldLayoutId id="2147483732" r:id="rId19"/>
    <p:sldLayoutId id="2147483736" r:id="rId20"/>
    <p:sldLayoutId id="2147483737" r:id="rId21"/>
    <p:sldLayoutId id="2147483739" r:id="rId22"/>
    <p:sldLayoutId id="2147483740" r:id="rId23"/>
    <p:sldLayoutId id="2147483744" r:id="rId24"/>
    <p:sldLayoutId id="2147483748" r:id="rId25"/>
    <p:sldLayoutId id="2147483749" r:id="rId26"/>
    <p:sldLayoutId id="2147483750" r:id="rId27"/>
    <p:sldLayoutId id="2147483751" r:id="rId2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alibri" panose="020F05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3357" indent="-215895" algn="l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574660" indent="-190495" algn="l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b="1" kern="1200">
          <a:solidFill>
            <a:schemeClr val="bg2"/>
          </a:solidFill>
          <a:latin typeface="+mn-lt"/>
          <a:ea typeface="+mn-ea"/>
          <a:cs typeface="+mn-cs"/>
        </a:defRPr>
      </a:lvl2pPr>
      <a:lvl3pPr marL="966764" indent="-217483" algn="l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319180" indent="-203195" algn="l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14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1541424" indent="-152396" algn="l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1965911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24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537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569" indent="-256026" algn="l" defTabSz="914377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457200"/>
            <a:ext cx="8491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6002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7138" y="6373816"/>
            <a:ext cx="1219200" cy="300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333" b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10 September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73816"/>
            <a:ext cx="3657600" cy="300037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333" b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/>
              <a:t>© 2015 IBM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386516"/>
            <a:ext cx="914400" cy="249237"/>
          </a:xfrm>
          <a:prstGeom prst="rect">
            <a:avLst/>
          </a:prstGeom>
        </p:spPr>
        <p:txBody>
          <a:bodyPr vert="horz" wrap="square" lIns="91440" tIns="45720" rIns="91440" bIns="9144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003F69"/>
                </a:solidFill>
              </a:defRPr>
            </a:lvl1pPr>
          </a:lstStyle>
          <a:p>
            <a:fld id="{77FB148D-65A2-4EDC-8C2B-CC9D662B531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367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85725"/>
            <a:ext cx="127992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123825"/>
            <a:ext cx="36552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 preferRelativeResize="0"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5928"/>
            <a:ext cx="91440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01638"/>
            <a:ext cx="8491538" cy="5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869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hf hdr="0"/>
  <p:txStyles>
    <p:titleStyle>
      <a:lvl1pPr algn="l" defTabSz="1217583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58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2pPr>
      <a:lvl3pPr algn="l" defTabSz="121758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3pPr>
      <a:lvl4pPr algn="l" defTabSz="121758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4pPr>
      <a:lvl5pPr algn="l" defTabSz="121758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anose="020F05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9555" indent="-287331" algn="l" defTabSz="1217583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29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65156" indent="-252407" algn="l" defTabSz="1217583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287430" indent="-288918" algn="l" defTabSz="1217583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sz="21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757319" indent="-269868" algn="l" defTabSz="1217583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4174" indent="-201608" algn="l" defTabSz="1217583" rtl="0" eaLnBrk="1" fontAlgn="base" hangingPunct="1">
        <a:spcBef>
          <a:spcPct val="20000"/>
        </a:spcBef>
        <a:spcAft>
          <a:spcPct val="0"/>
        </a:spcAft>
        <a:buClr>
          <a:srgbClr val="00B0DA"/>
        </a:buClr>
        <a:buSzPct val="90000"/>
        <a:buFont typeface="Wingdings" panose="05000000000000000000" pitchFamily="2" charset="2"/>
        <a:buChar char="§"/>
        <a:defRPr kern="1200">
          <a:solidFill>
            <a:schemeClr val="bg2"/>
          </a:solidFill>
          <a:latin typeface="+mn-lt"/>
          <a:ea typeface="+mn-ea"/>
          <a:cs typeface="+mn-cs"/>
        </a:defRPr>
      </a:lvl5pPr>
      <a:lvl6pPr marL="2621149" indent="-341358" algn="l" defTabSz="121914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867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986891" indent="-341358" algn="l" defTabSz="121914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867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3352632" indent="-341358" algn="l" defTabSz="121914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67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779332" indent="-341358" algn="l" defTabSz="121914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867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88A2-C56D-4EA2-8112-AD12BFB93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33604"/>
            <a:ext cx="7472423" cy="2152651"/>
          </a:xfrm>
        </p:spPr>
        <p:txBody>
          <a:bodyPr/>
          <a:lstStyle/>
          <a:p>
            <a:r>
              <a:rPr lang="en-US" dirty="0"/>
              <a:t>Employee Repricing &amp; Discounts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1219140" fontAlgn="auto">
              <a:spcAft>
                <a:spcPts val="0"/>
              </a:spcAft>
              <a:defRPr/>
            </a:pPr>
            <a:r>
              <a:rPr lang="en-US" sz="3500" dirty="0">
                <a:solidFill>
                  <a:schemeClr val="bg1">
                    <a:lumMod val="6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04801" y="1257300"/>
            <a:ext cx="8305800" cy="5143500"/>
          </a:xfrm>
          <a:prstGeom prst="rect">
            <a:avLst/>
          </a:prstGeom>
        </p:spPr>
        <p:txBody>
          <a:bodyPr/>
          <a:lstStyle>
            <a:lvl1pPr marL="233363" indent="-215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DA"/>
              </a:buClr>
              <a:buSzPct val="90000"/>
              <a:buFont typeface="Wingdings" pitchFamily="2" charset="2"/>
              <a:buChar char="§"/>
              <a:defRPr sz="22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574675" indent="-1905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8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2pPr>
            <a:lvl3pPr marL="966788" indent="-2174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6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3pPr>
            <a:lvl4pPr marL="1319213" indent="-203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1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4pPr>
            <a:lvl5pPr marL="1541463" indent="-1524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00B0DA"/>
              </a:buClr>
              <a:buSzPct val="90000"/>
              <a:buFont typeface="Wingdings" pitchFamily="2" charset="2"/>
              <a:buChar char="§"/>
              <a:defRPr sz="1400" b="0" kern="1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/>
              <a:t>Introduction</a:t>
            </a:r>
          </a:p>
          <a:p>
            <a:pPr lvl="1">
              <a:spcBef>
                <a:spcPts val="600"/>
              </a:spcBef>
            </a:pPr>
            <a:r>
              <a:rPr lang="en-US" sz="2000" b="0" dirty="0"/>
              <a:t>Context, Solution and Considerations</a:t>
            </a:r>
            <a:br>
              <a:rPr lang="en-US" sz="2000" b="0" dirty="0"/>
            </a:br>
            <a:endParaRPr lang="en-US" sz="2000" b="0" dirty="0"/>
          </a:p>
          <a:p>
            <a:pPr>
              <a:spcBef>
                <a:spcPts val="600"/>
              </a:spcBef>
            </a:pPr>
            <a:r>
              <a:rPr lang="en-US" sz="2400" dirty="0"/>
              <a:t>Employee Pricing Solution Architecture(Custom to Client requirement)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Potential Applications Areas</a:t>
            </a:r>
          </a:p>
          <a:p>
            <a:pPr lvl="1" indent="-215895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endParaRPr lang="en-US" sz="2000" dirty="0">
              <a:solidFill>
                <a:srgbClr val="00649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898D76-7E50-42B3-A097-F7EE8DD94922}"/>
              </a:ext>
            </a:extLst>
          </p:cNvPr>
          <p:cNvSpPr txBox="1"/>
          <p:nvPr/>
        </p:nvSpPr>
        <p:spPr>
          <a:xfrm>
            <a:off x="6180213" y="1091991"/>
            <a:ext cx="2793850" cy="2369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Considerations</a:t>
            </a:r>
          </a:p>
          <a:p>
            <a:pPr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Disjointed pricing rules across </a:t>
            </a:r>
            <a:r>
              <a:rPr lang="en-US" b="1" dirty="0">
                <a:solidFill>
                  <a:schemeClr val="bg2"/>
                </a:solidFill>
              </a:rPr>
              <a:t>SKU</a:t>
            </a:r>
            <a:r>
              <a:rPr lang="en-US" dirty="0"/>
              <a:t>, </a:t>
            </a:r>
            <a:r>
              <a:rPr lang="en-US" b="1" dirty="0">
                <a:solidFill>
                  <a:schemeClr val="bg2"/>
                </a:solidFill>
              </a:rPr>
              <a:t>style</a:t>
            </a:r>
            <a:r>
              <a:rPr lang="en-US" dirty="0"/>
              <a:t>, </a:t>
            </a:r>
            <a:r>
              <a:rPr lang="en-US" b="1" dirty="0">
                <a:solidFill>
                  <a:schemeClr val="bg2"/>
                </a:solidFill>
              </a:rPr>
              <a:t>categories</a:t>
            </a:r>
            <a:r>
              <a:rPr lang="en-US" dirty="0"/>
              <a:t> and </a:t>
            </a:r>
            <a:r>
              <a:rPr lang="en-US" b="1" dirty="0">
                <a:solidFill>
                  <a:schemeClr val="bg2"/>
                </a:solidFill>
              </a:rPr>
              <a:t>Item Attributes</a:t>
            </a:r>
            <a:r>
              <a:rPr lang="en-US" dirty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Discounts overlapping across </a:t>
            </a:r>
            <a:r>
              <a:rPr lang="en-US" b="1" dirty="0">
                <a:solidFill>
                  <a:schemeClr val="bg2"/>
                </a:solidFill>
              </a:rPr>
              <a:t>date rang</a:t>
            </a:r>
            <a:r>
              <a:rPr lang="en-US" dirty="0"/>
              <a:t>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549E46-5EA3-43A1-A6E3-3358664F12E2}"/>
              </a:ext>
            </a:extLst>
          </p:cNvPr>
          <p:cNvSpPr txBox="1"/>
          <p:nvPr/>
        </p:nvSpPr>
        <p:spPr>
          <a:xfrm>
            <a:off x="3139469" y="1112525"/>
            <a:ext cx="2902087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Solution</a:t>
            </a:r>
          </a:p>
          <a:p>
            <a:pPr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IBM OMS promotion feature (</a:t>
            </a:r>
            <a:r>
              <a:rPr lang="en-GB" b="1" dirty="0">
                <a:solidFill>
                  <a:schemeClr val="bg2"/>
                </a:solidFill>
              </a:rPr>
              <a:t>OOTB</a:t>
            </a:r>
            <a:r>
              <a:rPr lang="en-GB" dirty="0"/>
              <a:t> pricing rules) will be leveraged to </a:t>
            </a:r>
            <a:r>
              <a:rPr lang="en-GB" b="1" dirty="0">
                <a:solidFill>
                  <a:schemeClr val="bg2"/>
                </a:solidFill>
              </a:rPr>
              <a:t>model the discount rules</a:t>
            </a:r>
            <a:r>
              <a:rPr lang="en-GB" dirty="0"/>
              <a:t> for employee purchases. </a:t>
            </a:r>
          </a:p>
          <a:p>
            <a:pPr marL="800091" lvl="1" indent="-34289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CA4A2-5C5F-43EE-A92A-22659BF5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11393-1FC6-40E8-895A-F7005B37345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6D5C0-5DBC-4313-9DBE-B56662C9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IBM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D6A1F-2182-46B4-91A1-6AAFF410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CE0-90C1-44AF-9703-D5F3FB3DC07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A0C2997-CB0D-49BB-827D-D3A7D997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9" y="496502"/>
            <a:ext cx="764029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500" b="1" dirty="0">
                <a:solidFill>
                  <a:schemeClr val="bg1">
                    <a:lumMod val="6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Context and Solution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85B904-8FEB-4A2C-8428-3C4A8B2FF45B}"/>
              </a:ext>
            </a:extLst>
          </p:cNvPr>
          <p:cNvCxnSpPr/>
          <p:nvPr/>
        </p:nvCxnSpPr>
        <p:spPr>
          <a:xfrm>
            <a:off x="3075319" y="1235868"/>
            <a:ext cx="0" cy="50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2B73EF-4E2F-4241-A373-91BE62EB9B8A}"/>
              </a:ext>
            </a:extLst>
          </p:cNvPr>
          <p:cNvCxnSpPr/>
          <p:nvPr/>
        </p:nvCxnSpPr>
        <p:spPr>
          <a:xfrm>
            <a:off x="6195851" y="1235868"/>
            <a:ext cx="0" cy="50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31E2E7-4014-41CE-9CA7-2FC0BA152F9E}"/>
              </a:ext>
            </a:extLst>
          </p:cNvPr>
          <p:cNvSpPr txBox="1"/>
          <p:nvPr/>
        </p:nvSpPr>
        <p:spPr>
          <a:xfrm>
            <a:off x="145123" y="1108712"/>
            <a:ext cx="2683419" cy="209288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  <a:cs typeface="+mn-cs"/>
              </a:rPr>
              <a:t>Requirement</a:t>
            </a:r>
          </a:p>
          <a:p>
            <a:pPr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Develop a </a:t>
            </a:r>
            <a:r>
              <a:rPr lang="en-US" b="1" dirty="0">
                <a:solidFill>
                  <a:schemeClr val="bg2"/>
                </a:solidFill>
              </a:rPr>
              <a:t>price rule engine</a:t>
            </a:r>
            <a:r>
              <a:rPr lang="en-US" dirty="0"/>
              <a:t> to determine employee </a:t>
            </a:r>
            <a:r>
              <a:rPr lang="en-US" b="1" dirty="0">
                <a:solidFill>
                  <a:schemeClr val="bg2"/>
                </a:solidFill>
              </a:rPr>
              <a:t>discounts</a:t>
            </a:r>
            <a:r>
              <a:rPr lang="en-US" dirty="0"/>
              <a:t> across products</a:t>
            </a:r>
          </a:p>
          <a:p>
            <a:pPr marL="800091" lvl="1" indent="-34289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CB1826-F40B-4D57-9E20-13728BB93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3" y="3734896"/>
            <a:ext cx="2783741" cy="256479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9880F7-EE67-4273-86E9-D3AF760AE7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49585" y="3741857"/>
            <a:ext cx="2772000" cy="2581421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43029-096E-444E-ABE8-2FC6F922AD22}"/>
              </a:ext>
            </a:extLst>
          </p:cNvPr>
          <p:cNvGrpSpPr/>
          <p:nvPr/>
        </p:nvGrpSpPr>
        <p:grpSpPr>
          <a:xfrm>
            <a:off x="6463388" y="3741857"/>
            <a:ext cx="2243138" cy="2377467"/>
            <a:chOff x="6400800" y="4146647"/>
            <a:chExt cx="2243138" cy="1972677"/>
          </a:xfrm>
        </p:grpSpPr>
        <p:pic>
          <p:nvPicPr>
            <p:cNvPr id="18" name="Graphic 17" descr="Barcode">
              <a:extLst>
                <a:ext uri="{FF2B5EF4-FFF2-40B4-BE49-F238E27FC236}">
                  <a16:creationId xmlns:a16="http://schemas.microsoft.com/office/drawing/2014/main" id="{AAD489E6-B1D0-4E42-A255-65E52013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29538" y="4163278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Box trolley">
              <a:extLst>
                <a:ext uri="{FF2B5EF4-FFF2-40B4-BE49-F238E27FC236}">
                  <a16:creationId xmlns:a16="http://schemas.microsoft.com/office/drawing/2014/main" id="{E6FC64C4-5841-4EF3-ABBA-23A9374B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00800" y="4146647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Dollar">
              <a:extLst>
                <a:ext uri="{FF2B5EF4-FFF2-40B4-BE49-F238E27FC236}">
                  <a16:creationId xmlns:a16="http://schemas.microsoft.com/office/drawing/2014/main" id="{2728B5BC-B0C3-4600-8567-84176D9D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00800" y="5204924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Daily calendar">
              <a:extLst>
                <a:ext uri="{FF2B5EF4-FFF2-40B4-BE49-F238E27FC236}">
                  <a16:creationId xmlns:a16="http://schemas.microsoft.com/office/drawing/2014/main" id="{AA57C7A2-23C2-4827-83CD-136789B97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29538" y="52049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68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CA4A2-5C5F-43EE-A92A-22659BF5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11393-1FC6-40E8-895A-F7005B37345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6D5C0-5DBC-4313-9DBE-B56662C9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IBM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A0C2997-CB0D-49BB-827D-D3A7D997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9" y="496502"/>
            <a:ext cx="878619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500" b="1" dirty="0">
                <a:solidFill>
                  <a:schemeClr val="bg1">
                    <a:lumMod val="6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Employee Pricing Client Solution Architecture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DBCE1B-EC43-4622-BA26-C4BF2983C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302025"/>
            <a:ext cx="7442708" cy="511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27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EB7E-89DB-4168-803B-2A7B1DDE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Pricing Rule File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45870C-C190-4A06-90AF-121110C4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July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3BD99-F4D1-4055-993E-248DD567FB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C7A39-9158-4046-A3DE-5D113325BED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457BC-4A32-47D4-A316-CEF7858A07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2019 IBM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E985E-3B41-4848-9852-90120BC3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1"/>
            <a:ext cx="8700656" cy="34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78D7-676E-4C9C-8DF5-9193BB0A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Price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4FE05-AB4B-4818-A746-A5745D72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 July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EB704-FCBD-47BF-B24F-1EB3B829A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C7A39-9158-4046-A3DE-5D113325BED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6DF0-5446-46EE-8830-20A2D60AEF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43200" y="6383052"/>
            <a:ext cx="3657600" cy="300037"/>
          </a:xfrm>
        </p:spPr>
        <p:txBody>
          <a:bodyPr/>
          <a:lstStyle/>
          <a:p>
            <a:pPr>
              <a:defRPr/>
            </a:pPr>
            <a:r>
              <a:rPr lang="en-US" dirty="0"/>
              <a:t>© 2019 IBM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0CB91-1E1E-4579-831F-A7098F53EE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7660" y="1447799"/>
            <a:ext cx="8448677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0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F63-03F2-4646-9088-50FDCCD4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79" y="393870"/>
            <a:ext cx="8491538" cy="702365"/>
          </a:xfrm>
        </p:spPr>
        <p:txBody>
          <a:bodyPr/>
          <a:lstStyle/>
          <a:p>
            <a:r>
              <a:rPr lang="en-GB" sz="3600" dirty="0">
                <a:solidFill>
                  <a:schemeClr val="tx2"/>
                </a:solidFill>
              </a:rPr>
              <a:t>Products and Features leveraged</a:t>
            </a:r>
            <a:endParaRPr lang="en-US" sz="35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227B622-2006-40F6-AD67-AEE77B65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02025"/>
            <a:ext cx="123856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28236-6386-430A-8A88-7CCB771D570A}"/>
              </a:ext>
            </a:extLst>
          </p:cNvPr>
          <p:cNvSpPr/>
          <p:nvPr/>
        </p:nvSpPr>
        <p:spPr>
          <a:xfrm>
            <a:off x="330199" y="1215670"/>
            <a:ext cx="7770091" cy="338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/>
              <a:t>Products</a:t>
            </a:r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dirty="0"/>
              <a:t>IBM Sterling Order Management (OMOC V19.2)</a:t>
            </a:r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dirty="0"/>
              <a:t>IBM Sterling Business center</a:t>
            </a:r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dirty="0"/>
              <a:t>Web sphere application server</a:t>
            </a:r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dirty="0"/>
              <a:t>DB2 V10.5</a:t>
            </a:r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endParaRPr lang="en-US" dirty="0"/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None/>
            </a:pPr>
            <a:endParaRPr lang="en-US" dirty="0"/>
          </a:p>
          <a:p>
            <a:pPr marL="344488" indent="-344488" eaLnBrk="1" hangingPunct="1">
              <a:lnSpc>
                <a:spcPct val="120000"/>
              </a:lnSpc>
              <a:buFont typeface="Wingdings" pitchFamily="2" charset="2"/>
              <a:buChar char="ü"/>
            </a:pPr>
            <a:r>
              <a:rPr lang="en-GB" dirty="0"/>
              <a:t>Features</a:t>
            </a:r>
            <a:endParaRPr lang="en-US" dirty="0"/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dirty="0"/>
              <a:t>Pricing Modules - IBM OMS Promotion feature(Pricing Rules)</a:t>
            </a:r>
          </a:p>
          <a:p>
            <a:pPr marL="681038" lvl="1" indent="-344488" eaLnBrk="1" hangingPunct="1">
              <a:lnSpc>
                <a:spcPct val="120000"/>
              </a:lnSpc>
              <a:buFont typeface="Arial" charset="0"/>
              <a:buBlip>
                <a:blip r:embed="rId2"/>
              </a:buBlip>
            </a:pPr>
            <a:r>
              <a:rPr lang="en-US" dirty="0"/>
              <a:t>Asynchronous request processor agent</a:t>
            </a:r>
          </a:p>
        </p:txBody>
      </p:sp>
    </p:spTree>
    <p:extLst>
      <p:ext uri="{BB962C8B-B14F-4D97-AF65-F5344CB8AC3E}">
        <p14:creationId xmlns:p14="http://schemas.microsoft.com/office/powerpoint/2010/main" val="44499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CA4A2-5C5F-43EE-A92A-22659BF5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11393-1FC6-40E8-895A-F7005B373450}" type="datetime1">
              <a:rPr lang="en-US" smtClean="0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56D5C0-5DBC-4313-9DBE-B56662C9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2015 IBM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A0C2997-CB0D-49BB-827D-D3A7D997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09" y="496502"/>
            <a:ext cx="878619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500" b="1" dirty="0">
                <a:solidFill>
                  <a:schemeClr val="bg1">
                    <a:lumMod val="6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Potential Application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3D292-57A8-466A-ADFE-35351DF30C11}"/>
              </a:ext>
            </a:extLst>
          </p:cNvPr>
          <p:cNvSpPr txBox="1"/>
          <p:nvPr/>
        </p:nvSpPr>
        <p:spPr>
          <a:xfrm>
            <a:off x="246392" y="1175027"/>
            <a:ext cx="8651215" cy="28931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sz="2000" b="1" dirty="0">
              <a:solidFill>
                <a:schemeClr val="bg2"/>
              </a:solidFill>
              <a:latin typeface="+mn-lt"/>
              <a:cs typeface="+mn-cs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 roll out various Employee Discounts for Retail Customers especially Fashion Retailers.</a:t>
            </a:r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Employee Discount determination on special days (Christmas, Thanks giving), clearance sale and events.</a:t>
            </a:r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Compute internal employee discounts across products and promotions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70340" y="4876800"/>
            <a:ext cx="49053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147464" name="Picture 8" descr="Image result for Thank you">
            <a:extLst>
              <a:ext uri="{FF2B5EF4-FFF2-40B4-BE49-F238E27FC236}">
                <a16:creationId xmlns:a16="http://schemas.microsoft.com/office/drawing/2014/main" id="{28112656-77E5-4715-B097-82B3DEAB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59" y="1808921"/>
            <a:ext cx="4914081" cy="28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87989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merceTheme">
  <a:themeElements>
    <a:clrScheme name="SSG-Template">
      <a:dk1>
        <a:srgbClr val="FFFFFF"/>
      </a:dk1>
      <a:lt1>
        <a:srgbClr val="003F69"/>
      </a:lt1>
      <a:dk2>
        <a:srgbClr val="00649D"/>
      </a:dk2>
      <a:lt2>
        <a:srgbClr val="B2B2B2"/>
      </a:lt2>
      <a:accent1>
        <a:srgbClr val="00B2EF"/>
      </a:accent1>
      <a:accent2>
        <a:srgbClr val="F04E27"/>
      </a:accent2>
      <a:accent3>
        <a:srgbClr val="FFFFFF"/>
      </a:accent3>
      <a:accent4>
        <a:srgbClr val="AB1A86"/>
      </a:accent4>
      <a:accent5>
        <a:srgbClr val="00A6A0"/>
      </a:accent5>
      <a:accent6>
        <a:srgbClr val="F19027"/>
      </a:accent6>
      <a:hlink>
        <a:srgbClr val="0096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merceTheme" id="{C8F3EA05-27BF-EE49-9253-B81E488BF1D0}" vid="{C0797BC9-881D-4C40-A2C8-293A800F1351}"/>
    </a:ext>
  </a:extLst>
</a:theme>
</file>

<file path=ppt/theme/theme2.xml><?xml version="1.0" encoding="utf-8"?>
<a:theme xmlns:a="http://schemas.openxmlformats.org/drawingml/2006/main" name="Elemental">
  <a:themeElements>
    <a:clrScheme name="SSG-Template">
      <a:dk1>
        <a:srgbClr val="FFFFFF"/>
      </a:dk1>
      <a:lt1>
        <a:srgbClr val="003F69"/>
      </a:lt1>
      <a:dk2>
        <a:srgbClr val="00649D"/>
      </a:dk2>
      <a:lt2>
        <a:srgbClr val="B2B2B2"/>
      </a:lt2>
      <a:accent1>
        <a:srgbClr val="00B2EF"/>
      </a:accent1>
      <a:accent2>
        <a:srgbClr val="F04E27"/>
      </a:accent2>
      <a:accent3>
        <a:srgbClr val="FFFFFF"/>
      </a:accent3>
      <a:accent4>
        <a:srgbClr val="AB1A86"/>
      </a:accent4>
      <a:accent5>
        <a:srgbClr val="00A6A0"/>
      </a:accent5>
      <a:accent6>
        <a:srgbClr val="F19027"/>
      </a:accent6>
      <a:hlink>
        <a:srgbClr val="0096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MS Overview 20160812" id="{02EDC1F1-D4EB-5346-868B-BC8DD4AAC1EC}" vid="{D9F2AA16-9238-1D4A-97CD-F4B00FA4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SG-Template">
    <a:dk1>
      <a:srgbClr val="FFFFFF"/>
    </a:dk1>
    <a:lt1>
      <a:srgbClr val="003F69"/>
    </a:lt1>
    <a:dk2>
      <a:srgbClr val="00649D"/>
    </a:dk2>
    <a:lt2>
      <a:srgbClr val="B2B2B2"/>
    </a:lt2>
    <a:accent1>
      <a:srgbClr val="00B2EF"/>
    </a:accent1>
    <a:accent2>
      <a:srgbClr val="F04E27"/>
    </a:accent2>
    <a:accent3>
      <a:srgbClr val="FFFFFF"/>
    </a:accent3>
    <a:accent4>
      <a:srgbClr val="AB1A86"/>
    </a:accent4>
    <a:accent5>
      <a:srgbClr val="00A6A0"/>
    </a:accent5>
    <a:accent6>
      <a:srgbClr val="F19027"/>
    </a:accent6>
    <a:hlink>
      <a:srgbClr val="0096D6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SG-Template">
    <a:dk1>
      <a:srgbClr val="FFFFFF"/>
    </a:dk1>
    <a:lt1>
      <a:srgbClr val="003F69"/>
    </a:lt1>
    <a:dk2>
      <a:srgbClr val="00649D"/>
    </a:dk2>
    <a:lt2>
      <a:srgbClr val="B2B2B2"/>
    </a:lt2>
    <a:accent1>
      <a:srgbClr val="00B2EF"/>
    </a:accent1>
    <a:accent2>
      <a:srgbClr val="F04E27"/>
    </a:accent2>
    <a:accent3>
      <a:srgbClr val="FFFFFF"/>
    </a:accent3>
    <a:accent4>
      <a:srgbClr val="AB1A86"/>
    </a:accent4>
    <a:accent5>
      <a:srgbClr val="00A6A0"/>
    </a:accent5>
    <a:accent6>
      <a:srgbClr val="F19027"/>
    </a:accent6>
    <a:hlink>
      <a:srgbClr val="0096D6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SG-Template">
    <a:dk1>
      <a:srgbClr val="FFFFFF"/>
    </a:dk1>
    <a:lt1>
      <a:srgbClr val="003F69"/>
    </a:lt1>
    <a:dk2>
      <a:srgbClr val="00649D"/>
    </a:dk2>
    <a:lt2>
      <a:srgbClr val="B2B2B2"/>
    </a:lt2>
    <a:accent1>
      <a:srgbClr val="00B2EF"/>
    </a:accent1>
    <a:accent2>
      <a:srgbClr val="F04E27"/>
    </a:accent2>
    <a:accent3>
      <a:srgbClr val="FFFFFF"/>
    </a:accent3>
    <a:accent4>
      <a:srgbClr val="AB1A86"/>
    </a:accent4>
    <a:accent5>
      <a:srgbClr val="00A6A0"/>
    </a:accent5>
    <a:accent6>
      <a:srgbClr val="F19027"/>
    </a:accent6>
    <a:hlink>
      <a:srgbClr val="0096D6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SG-Template">
    <a:dk1>
      <a:srgbClr val="FFFFFF"/>
    </a:dk1>
    <a:lt1>
      <a:srgbClr val="003F69"/>
    </a:lt1>
    <a:dk2>
      <a:srgbClr val="00649D"/>
    </a:dk2>
    <a:lt2>
      <a:srgbClr val="B2B2B2"/>
    </a:lt2>
    <a:accent1>
      <a:srgbClr val="00B2EF"/>
    </a:accent1>
    <a:accent2>
      <a:srgbClr val="F04E27"/>
    </a:accent2>
    <a:accent3>
      <a:srgbClr val="FFFFFF"/>
    </a:accent3>
    <a:accent4>
      <a:srgbClr val="AB1A86"/>
    </a:accent4>
    <a:accent5>
      <a:srgbClr val="00A6A0"/>
    </a:accent5>
    <a:accent6>
      <a:srgbClr val="F19027"/>
    </a:accent6>
    <a:hlink>
      <a:srgbClr val="0096D6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Status xmlns="$ListId:Project Documents;">Draft</Status><_dlc_DocId xmlns="2cf1e740-c42b-4c34-808f-6736a3b7adb0" xsi:nil="true"/><Owner xmlns="$ListId:Project Documents;"><UserInfo><DisplayName></DisplayName><AccountId xsi:nil="true"></AccountId><AccountType/></UserInfo></Owner><_dlc_DocIdUrl xmlns="2cf1e740-c42b-4c34-808f-6736a3b7adb0"><Url xsi:nil="true"></Url><Description xsi:nil="true"></Description></_dlc_DocIdUrl><_dlc_DocIdPersistId xmlns="2cf1e740-c42b-4c34-808f-6736a3b7adb0" xsi:nil="true"/></documentManagement>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<ct:contentTypeSchema ct:_="" ma:_="" ma:contentTypeName="Document" ma:contentTypeID="0x0101008B9E7E65B2916C40B06A9E8F208B212A" ma:contentTypeVersion="13" ma:contentTypeDescription="Create a new document." ma:contentTypeScope="" ma:versionID="dfd32aa99d3f9a8c9269cc712346ef48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a7326646200b36ac3c8e24524a64a342" ns2:_="" ns3:_="" ns4:_="" ns5:_="" xmlns:xsd="http://www.w3.org/2001/XMLSchema" xmlns:xs="http://www.w3.org/2001/XMLSchema" xmlns:p="http://schemas.microsoft.com/office/2006/metadata/properties" xmlns:ns2="2cf1e740-c42b-4c34-808f-6736a3b7adb0" xmlns:ns3="$ListId:Project Documents;" xmlns:ns4="984bfddc-f8d0-4848-aa5c-1b49b75ff8d7" xmlns:ns5="8b261012-b960-4905-b6de-3e1657f53909">
<xsd:import namespace="2cf1e740-c42b-4c34-808f-6736a3b7adb0"/>
<xsd:import namespace="$ListId:Project Documents;"/>
<xsd:import namespace="984bfddc-f8d0-4848-aa5c-1b49b75ff8d7"/>
<xsd:import namespace="8b261012-b960-4905-b6de-3e1657f53909"/>
<xsd:element name="properties">
<xsd:complexType>
<xsd:sequence>
<xsd:element name="documentManagement">
<xsd:complexType>
<xsd:all>
<xsd:element ref="ns2:_dlc_DocId" minOccurs="0"/>
<xsd:element ref="ns2:_dlc_DocIdUrl" minOccurs="0"/>
<xsd:element ref="ns2:_dlc_DocIdPersistId" minOccurs="0"/>
<xsd:element ref="ns3:Owner" minOccurs="0"/>
<xsd:element ref="ns3:Status" minOccurs="0"/>
<xsd:element ref="ns4:MediaServiceMetadata" minOccurs="0"/>
<xsd:element ref="ns4:MediaServiceFastMetadata" minOccurs="0"/>
<xsd:element ref="ns5:SharedWithUsers" minOccurs="0"/>
<xsd:element ref="ns5:SharedWithDetails" minOccurs="0"/>
<xsd:element ref="ns4:MediaServiceDateTaken" minOccurs="0"/>
<xsd:element ref="ns4:MediaServiceEventHashCode" minOccurs="0"/>
<xsd:element ref="ns4:MediaServiceGenerationTime" minOccurs="0"/>
<xsd:element ref="ns4:MediaServiceAutoTags" minOccurs="0"/>
<xsd:element ref="ns4:MediaServiceOCR" minOccurs="0"/>
</xsd:all>
</xsd:complexType>
</xsd:element>
</xsd:sequence>
</xsd:complexType>
</xsd:element>
</xsd:schema>
<xsd:schema targetNamespace="2cf1e740-c42b-4c34-808f-6736a3b7adb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dlc_DocId" ma:index="8" nillable="true" ma:displayName="Document ID Value" ma:description="The value of the document ID assigned to this item." ma:hidden="true" ma:internalName="_dlc_DocId" ma:readOnly="false">
<xsd:simpleType>
<xsd:restriction base="dms:Text"/>
</xsd:simpleType>
</xsd:element>
<xsd:element name="_dlc_DocIdUrl" ma:index="9" nillable="true" ma:displayName="Document ID" ma:description="Permanent link to this document." ma:hidden="true" ma:internalName="_dlc_DocIdUrl" ma:readOnly="fals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_dlc_DocIdPersistId" ma:index="10" nillable="true" ma:displayName="Persist ID" ma:description="Keep ID on add." ma:hidden="true" ma:internalName="_dlc_DocIdPersistId" ma:readOnly="false">
<xsd:simpleType>
<xsd:restriction base="dms:Boolean"/>
</xsd:simpleType>
</xsd:element>
</xsd:schema>
<xsd:schema targetNamespace="$ListId:Project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Owner" ma:index="11" nillable="true" ma:displayName="Owner" ma:list="UserInfo" ma:internalName="Owner" ma:readOnly="fals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tatus" ma:index="12" nillable="true" ma:displayName="Status" ma:default="Draft" ma:internalName="Status" ma:readOnly="false">
<xsd:simpleType>
<xsd:restriction base="dms:Choice">
<xsd:enumeration value="Draft"/>
<xsd:enumeration value="Ready For Review"/>
<xsd:enumeration value="Final"/>
</xsd:restriction>
</xsd:simpleType>
</xsd:element>
</xsd:schema>
<xsd:schema targetNamespace="984bfddc-f8d0-4848-aa5c-1b49b75ff8d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13" nillable="true" ma:displayName="MediaServiceMetadata" ma:description="" ma:hidden="true" ma:internalName="MediaServiceMetadata" ma:readOnly="true">
<xsd:simpleType>
<xsd:restriction base="dms:Note"/>
</xsd:simpleType>
</xsd:element>
<xsd:element name="MediaServiceFastMetadata" ma:index="14" nillable="true" ma:displayName="MediaServiceFastMetadata" ma:description="" ma:hidden="true" ma:internalName="MediaServiceFastMetadata" ma:readOnly="true">
<xsd:simpleType>
<xsd:restriction base="dms:Note"/>
</xsd:simpleType>
</xsd:element>
<xsd:element name="MediaServiceDateTaken" ma:index="17" nillable="true" ma:displayName="MediaServiceDateTaken" ma:hidden="true" ma:internalName="MediaServiceDateTaken" ma:readOnly="true">
<xsd:simpleType>
<xsd:restriction base="dms:Text"/>
</xsd:simpleType>
</xsd:element>
<xsd:element name="MediaServiceEventHashCode" ma:index="18" nillable="true" ma:displayName="MediaServiceEventHashCode" ma:hidden="true" ma:internalName="MediaServiceEventHashCode" ma:readOnly="true">
<xsd:simpleType>
<xsd:restriction base="dms:Text"/>
</xsd:simpleType>
</xsd:element>
<xsd:element name="MediaServiceGenerationTime" ma:index="19" nillable="true" ma:displayName="MediaServiceGenerationTime" ma:hidden="true" ma:internalName="MediaServiceGenerationTime" ma:readOnly="true">
<xsd:simpleType>
<xsd:restriction base="dms:Text"/>
</xsd:simpleType>
</xsd:element>
<xsd:element name="MediaServiceAutoTags" ma:index="20" nillable="true" ma:displayName="Tags" ma:internalName="MediaServiceAutoTags" ma:readOnly="true">
<xsd:simpleType>
<xsd:restriction base="dms:Text"/>
</xsd:simpleType>
</xsd:element>
<xsd:element name="MediaServiceOCR" ma:index="21" nillable="true" ma:displayName="Extracted Text" ma:internalName="MediaServiceOCR" ma:readOnly="true">
<xsd:simpleType>
<xsd:restriction base="dms:Note">
<xsd:maxLength value="255"/>
</xsd:restriction>
</xsd:simpleType>
</xsd:element>
</xsd:schema>
<xsd:schema targetNamespace="8b261012-b960-4905-b6de-3e1657f53909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SharedWithUsers" ma:index="15" nillable="true" ma:displayName="Shared With" ma:description="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16" nillable="true" ma:displayName="Shared With Details" ma:description="" ma:internalName="SharedWithDetails" ma:readOnly="true">
<xsd:simpleType>
<xsd:restriction base="dms:Note">
<xsd:maxLength value="255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Props1.xml><?xml version="1.0" encoding="utf-8"?>
<ds:datastoreItem xmlns:ds="http://schemas.openxmlformats.org/officeDocument/2006/customXml" ds:itemID="{A1FC0956-A790-4134-840A-3E9F332EDE15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984bfddc-f8d0-4848-aa5c-1b49b75ff8d7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2cf1e740-c42b-4c34-808f-6736a3b7adb0"/>
    <ds:schemaRef ds:uri="8b261012-b960-4905-b6de-3e1657f53909"/>
    <ds:schemaRef ds:uri="http://schemas.microsoft.com/office/2006/documentManagement/types"/>
    <ds:schemaRef ds:uri="$ListId:Project Documents;"/>
  </ds:schemaRefs>
</ds:datastoreItem>
</file>

<file path=customXml/itemProps2.xml><?xml version="1.0" encoding="utf-8"?>
<ds:datastoreItem xmlns:ds="http://schemas.openxmlformats.org/officeDocument/2006/customXml" ds:itemID="{7B7846CA-C235-4144-AEE0-BD7751FA19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F4834-567A-434F-B175-223DD0E8F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1e740-c42b-4c34-808f-6736a3b7adb0"/>
    <ds:schemaRef ds:uri="$ListId:Project Documents;"/>
    <ds:schemaRef ds:uri="984bfddc-f8d0-4848-aa5c-1b49b75ff8d7"/>
    <ds:schemaRef ds:uri="8b261012-b960-4905-b6de-3e1657f53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9034</TotalTime>
  <Words>193</Words>
  <Application>Microsoft Office PowerPoint</Application>
  <PresentationFormat>On-screen Show (4:3)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CommerceTheme</vt:lpstr>
      <vt:lpstr>Elemental</vt:lpstr>
      <vt:lpstr>Employee Repricing &amp; Discounts</vt:lpstr>
      <vt:lpstr>Agenda</vt:lpstr>
      <vt:lpstr>PowerPoint Presentation</vt:lpstr>
      <vt:lpstr>PowerPoint Presentation</vt:lpstr>
      <vt:lpstr>Sample Pricing Rule File</vt:lpstr>
      <vt:lpstr>Employee Price</vt:lpstr>
      <vt:lpstr>Products and Features leveraged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IBM_ADMIN</dc:creator>
  <cp:lastModifiedBy>Mamatha Venkatesh</cp:lastModifiedBy>
  <cp:revision>425</cp:revision>
  <dcterms:modified xsi:type="dcterms:W3CDTF">2019-08-29T06:38:22Z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0x0101008B9E7E65B2916C40B06A9E8F208B212A</vt:lpwstr>
  </property>
</Properties>
</file>